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75031-C76A-4F96-A56C-D6190A8980E8}" type="datetimeFigureOut">
              <a:rPr lang="en-US" smtClean="0"/>
              <a:t>8/23/2018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49A79-3E05-406E-9EDC-821BF53DD7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014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7AE07C-E25B-4AE9-ADED-F12F978F9C9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608504-0B21-4C2F-AFE3-13ADF5C3BEC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608504-0B21-4C2F-AFE3-13ADF5C3BEC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7FF4DD-C7BA-41C1-AECE-07DB3AE50A0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4CD90B-25F4-47D6-88F6-DDF420FDF01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4B245D-7597-4E9D-AEB2-DBE5FE1BDB4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E26DE6-053F-421D-ADAB-86004420BDB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4FE7D-A07D-425E-8F88-9C894FD74A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87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.jpeg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85728"/>
            <a:ext cx="3743340" cy="394489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 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180678"/>
              </p:ext>
            </p:extLst>
          </p:nvPr>
        </p:nvGraphicFramePr>
        <p:xfrm>
          <a:off x="1142976" y="3505200"/>
          <a:ext cx="7239024" cy="26584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4818"/>
                <a:gridCol w="4954206"/>
              </a:tblGrid>
              <a:tr h="5529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PERUMBAKKAM , CHENNAI 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3753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1225.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423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Calibri"/>
                          <a:ea typeface="Times New Roman"/>
                          <a:cs typeface="Arial"/>
                        </a:rPr>
                        <a:t>GROUND FLOOR 544  sq ft    </a:t>
                      </a:r>
                      <a:endParaRPr lang="en-US" sz="1600" b="1" dirty="0">
                        <a:latin typeface="Times New Roman"/>
                        <a:ea typeface="Times New Roman"/>
                      </a:endParaRPr>
                    </a:p>
                  </a:txBody>
                  <a:tcPr marL="114300" marR="114300" marT="0" marB="0"/>
                </a:tc>
              </a:tr>
              <a:tr h="5529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781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46.00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151</a:t>
            </a:r>
            <a:endParaRPr lang="en-US" b="1" dirty="0"/>
          </a:p>
        </p:txBody>
      </p:sp>
      <p:pic>
        <p:nvPicPr>
          <p:cNvPr id="1026" name="Picture 2" descr="C:\Users\5494856\Desktop\perumbakam pic\DSC_03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5" y="642918"/>
            <a:ext cx="3643338" cy="2543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5494856\Desktop\perumbakam pic\DSC_03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714356"/>
            <a:ext cx="3549482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1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75127"/>
              </p:ext>
            </p:extLst>
          </p:nvPr>
        </p:nvGraphicFramePr>
        <p:xfrm>
          <a:off x="1571604" y="3108324"/>
          <a:ext cx="7572396" cy="34259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0040"/>
                <a:gridCol w="5182356"/>
              </a:tblGrid>
              <a:tr h="6474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OMR KAZHIPATTUR VILLAGE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5934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534536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8902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SECOND  FLOOR TOWER 2084 Sq Ft with,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UDS of 694 Sq 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474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2016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474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95.28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160</a:t>
            </a:r>
            <a:endParaRPr lang="en-US" b="1" dirty="0"/>
          </a:p>
        </p:txBody>
      </p:sp>
      <p:pic>
        <p:nvPicPr>
          <p:cNvPr id="10" name="Picture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571480"/>
            <a:ext cx="3500462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571480"/>
            <a:ext cx="3571900" cy="2593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5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947674"/>
              </p:ext>
            </p:extLst>
          </p:nvPr>
        </p:nvGraphicFramePr>
        <p:xfrm>
          <a:off x="1571604" y="3108324"/>
          <a:ext cx="7572396" cy="34259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0040"/>
                <a:gridCol w="5182356"/>
              </a:tblGrid>
              <a:tr h="6474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MADIPAKKAM 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5934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1125 Sq ft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8902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613 Sq 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474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474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50.05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161</a:t>
            </a:r>
            <a:endParaRPr lang="en-US" b="1" dirty="0"/>
          </a:p>
        </p:txBody>
      </p:sp>
      <p:pic>
        <p:nvPicPr>
          <p:cNvPr id="13" name="Picture 12" descr="D:\desk top files\all folders\all exell files\PINNAKLE ENGINEERING hasthinapuram\DSC_02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785794"/>
            <a:ext cx="3357586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D:\desk top files\all folders\all exell files\PINNAKLE ENGINEERING hasthinapuram\DSC_029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571480"/>
            <a:ext cx="3786214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7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773983"/>
              </p:ext>
            </p:extLst>
          </p:nvPr>
        </p:nvGraphicFramePr>
        <p:xfrm>
          <a:off x="1571604" y="3108324"/>
          <a:ext cx="7572396" cy="34259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0040"/>
                <a:gridCol w="5182356"/>
              </a:tblGrid>
              <a:tr h="6474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VELACHERY 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5934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7200 Sq ft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8902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F1- FIRST FLOOR 810 Sq ft WITH UDS OF 456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474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2000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474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55.00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162</a:t>
            </a:r>
            <a:endParaRPr lang="en-US" b="1" dirty="0"/>
          </a:p>
        </p:txBody>
      </p:sp>
      <p:pic>
        <p:nvPicPr>
          <p:cNvPr id="10" name="Picture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571480"/>
            <a:ext cx="5929354" cy="2652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6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724991"/>
              </p:ext>
            </p:extLst>
          </p:nvPr>
        </p:nvGraphicFramePr>
        <p:xfrm>
          <a:off x="1571604" y="3108324"/>
          <a:ext cx="7572396" cy="34259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0040"/>
                <a:gridCol w="5182356"/>
              </a:tblGrid>
              <a:tr h="6474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CHITALAPAKKAM TAMBARAM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5934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2803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Sft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89021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F1- SECOND FLOOR  850 Sq ft WITH UDS OF 400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474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2013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474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42.00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163</a:t>
            </a:r>
            <a:endParaRPr lang="en-US" b="1" dirty="0"/>
          </a:p>
        </p:txBody>
      </p:sp>
      <p:pic>
        <p:nvPicPr>
          <p:cNvPr id="9" name="Picture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571480"/>
            <a:ext cx="3714776" cy="2479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6050769" y="164281"/>
            <a:ext cx="2357452" cy="3457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4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11582"/>
              </p:ext>
            </p:extLst>
          </p:nvPr>
        </p:nvGraphicFramePr>
        <p:xfrm>
          <a:off x="838200" y="378619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3286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MADURAI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239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(UDS)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2006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61.75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164</a:t>
            </a:r>
            <a:endParaRPr lang="en-US" b="1" dirty="0"/>
          </a:p>
        </p:txBody>
      </p:sp>
      <p:pic>
        <p:nvPicPr>
          <p:cNvPr id="7" name="Picture 2" descr="F:\Udhaya\Anna Nagar\Credit\Mortgage loan-Janaki\Janaki-Mortgage Loan-Photo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500042"/>
            <a:ext cx="3500462" cy="2928958"/>
          </a:xfrm>
          <a:prstGeom prst="rect">
            <a:avLst/>
          </a:prstGeom>
          <a:noFill/>
        </p:spPr>
      </p:pic>
      <p:pic>
        <p:nvPicPr>
          <p:cNvPr id="8" name="Picture 3" descr="F:\Udhaya\Anna Nagar\Credit\Mortgage loan-Janaki\janaki-Mortgage Loan-Photo.jpg"/>
          <p:cNvPicPr>
            <a:picLocks noChangeAspect="1" noChangeArrowheads="1"/>
          </p:cNvPicPr>
          <p:nvPr/>
        </p:nvPicPr>
        <p:blipFill>
          <a:blip r:embed="rId5" cstate="print"/>
          <a:srcRect l="58440" t="12303" r="7382" b="9843"/>
          <a:stretch>
            <a:fillRect/>
          </a:stretch>
        </p:blipFill>
        <p:spPr bwMode="auto">
          <a:xfrm rot="5400000">
            <a:off x="5818559" y="397322"/>
            <a:ext cx="1997497" cy="2917316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3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LAND AND BUILDING 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962830"/>
              </p:ext>
            </p:extLst>
          </p:nvPr>
        </p:nvGraphicFramePr>
        <p:xfrm>
          <a:off x="838200" y="3505200"/>
          <a:ext cx="7543800" cy="27430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PALLIKARNI,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739 sq.fts+107 sq.fts porch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739 sq.fts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193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2009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59.82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52400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 - 165</a:t>
            </a:r>
            <a:endParaRPr lang="en-US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1000108"/>
            <a:ext cx="3571900" cy="200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1000108"/>
            <a:ext cx="3587232" cy="201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3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LAND AND BUILDING 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21505"/>
              </p:ext>
            </p:extLst>
          </p:nvPr>
        </p:nvGraphicFramePr>
        <p:xfrm>
          <a:off x="838200" y="3505200"/>
          <a:ext cx="7543800" cy="27430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VIRUPATCHIPURAM,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DHARMAPURI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2784 sq.fts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2784 sq.fts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193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2012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99.08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/>
              <a:t>RSEB - 166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l="15592" t="10714" r="22042" b="62500"/>
          <a:stretch>
            <a:fillRect/>
          </a:stretch>
        </p:blipFill>
        <p:spPr bwMode="auto">
          <a:xfrm>
            <a:off x="1785918" y="1000108"/>
            <a:ext cx="31432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 l="15592" t="41072" r="18924" b="32142"/>
          <a:stretch>
            <a:fillRect/>
          </a:stretch>
        </p:blipFill>
        <p:spPr bwMode="auto">
          <a:xfrm>
            <a:off x="5072066" y="1000108"/>
            <a:ext cx="330043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5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</a:t>
            </a:r>
            <a:r>
              <a:rPr lang="en-US" sz="2000" b="1" dirty="0" smtClean="0">
                <a:solidFill>
                  <a:schemeClr val="tx1"/>
                </a:solidFill>
                <a:effectLst/>
              </a:rPr>
              <a:t>Land &amp;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208106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THUCKALAY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27.5 Cents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1574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sq.fts.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1976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38.50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 - 167</a:t>
            </a:r>
            <a:endParaRPr lang="en-US" b="1" dirty="0"/>
          </a:p>
        </p:txBody>
      </p:sp>
      <p:pic>
        <p:nvPicPr>
          <p:cNvPr id="11" name="Picture 10" descr="C:\Users\3498693\Desktop\IMG-20180816-WA000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5400000" flipH="1">
            <a:off x="3353437" y="-138783"/>
            <a:ext cx="265144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8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</a:t>
            </a:r>
            <a:r>
              <a:rPr lang="en-US" sz="2000" b="1" dirty="0" smtClean="0">
                <a:solidFill>
                  <a:schemeClr val="tx1"/>
                </a:solidFill>
                <a:effectLst/>
              </a:rPr>
              <a:t>Land &amp;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290617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KTC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NAGAR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1825.16 sq.fts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954.77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sq.fts.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2003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27.00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/>
              <a:t>RSEB - 168</a:t>
            </a:r>
            <a:endParaRPr lang="en-US" b="1" dirty="0"/>
          </a:p>
        </p:txBody>
      </p:sp>
      <p:pic>
        <p:nvPicPr>
          <p:cNvPr id="9" name="Picture 8" descr="C:\Users\3498693\Desktop\img002.jpg"/>
          <p:cNvPicPr/>
          <p:nvPr/>
        </p:nvPicPr>
        <p:blipFill>
          <a:blip r:embed="rId4" cstate="print"/>
          <a:srcRect t="46806" r="11719" b="30887"/>
          <a:stretch>
            <a:fillRect/>
          </a:stretch>
        </p:blipFill>
        <p:spPr bwMode="auto">
          <a:xfrm>
            <a:off x="1928794" y="1071546"/>
            <a:ext cx="550072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8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/>
            <a:r>
              <a:rPr lang="en-US" sz="2000" b="1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945260"/>
              </p:ext>
            </p:extLst>
          </p:nvPr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PURUSAWALKAM ,CHENNAI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UDS 411 </a:t>
                      </a:r>
                      <a:r>
                        <a:rPr lang="en-IN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FF- 546 </a:t>
                      </a:r>
                      <a:r>
                        <a:rPr lang="en-IN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Rs.41.48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169</a:t>
            </a:r>
            <a:endParaRPr lang="en-US" b="1" dirty="0"/>
          </a:p>
        </p:txBody>
      </p:sp>
      <p:pic>
        <p:nvPicPr>
          <p:cNvPr id="11" name="Picture 10" descr="C:\Users\welcome\Downloads\IMG_030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914400"/>
            <a:ext cx="23336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welcome\Downloads\IMG_030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914400"/>
            <a:ext cx="2533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6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85728"/>
            <a:ext cx="3743340" cy="394489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 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340112"/>
              </p:ext>
            </p:extLst>
          </p:nvPr>
        </p:nvGraphicFramePr>
        <p:xfrm>
          <a:off x="1142976" y="3505200"/>
          <a:ext cx="7239024" cy="26584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4818"/>
                <a:gridCol w="4954206"/>
              </a:tblGrid>
              <a:tr h="5529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GUDUVANCHERRY 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3753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2621.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423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Calibri"/>
                          <a:ea typeface="Times New Roman"/>
                          <a:cs typeface="Arial"/>
                        </a:rPr>
                        <a:t>FIRST FLOOR 980 Sq ft  WITH UDS of 450 Sq ft  </a:t>
                      </a:r>
                      <a:endParaRPr lang="en-US" sz="1600" b="1" dirty="0">
                        <a:latin typeface="Times New Roman"/>
                        <a:ea typeface="Times New Roman"/>
                      </a:endParaRPr>
                    </a:p>
                  </a:txBody>
                  <a:tcPr marL="114300" marR="114300" marT="0" marB="0"/>
                </a:tc>
              </a:tr>
              <a:tr h="5529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781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23.27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152</a:t>
            </a:r>
            <a:endParaRPr lang="en-US" b="1" dirty="0"/>
          </a:p>
        </p:txBody>
      </p:sp>
      <p:pic>
        <p:nvPicPr>
          <p:cNvPr id="10" name="Picture 9" descr="C:\Users\5494856\AppData\Local\Microsoft\Windows\Temporary Internet Files\Content.IE5\E1MD81DP\DSC_03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714356"/>
            <a:ext cx="3714776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C:\Users\5494856\AppData\Local\Microsoft\Windows\Temporary Internet Files\Content.IE5\IL9F3VFU\DSC_032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642918"/>
            <a:ext cx="3500462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2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/>
            <a:r>
              <a:rPr lang="en-US" sz="2000" b="1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152961"/>
              </p:ext>
            </p:extLst>
          </p:nvPr>
        </p:nvGraphicFramePr>
        <p:xfrm>
          <a:off x="838200" y="3505200"/>
          <a:ext cx="8107570" cy="2990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PURUSAWALKAM,CHENNAI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FLAT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NO.1,SECOND FLOOR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UDS area is 363.90 </a:t>
                      </a:r>
                      <a:r>
                        <a:rPr lang="en-IN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sft</a:t>
                      </a: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 Out of 2415 </a:t>
                      </a:r>
                      <a:r>
                        <a:rPr lang="en-IN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sft.,,Plinth</a:t>
                      </a: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area is 830 </a:t>
                      </a:r>
                      <a:r>
                        <a:rPr lang="en-IN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,carpet area is 559 </a:t>
                      </a:r>
                      <a:r>
                        <a:rPr lang="en-IN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sft</a:t>
                      </a: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.,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40.78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170</a:t>
            </a:r>
            <a:endParaRPr lang="en-US" b="1" dirty="0"/>
          </a:p>
        </p:txBody>
      </p:sp>
      <p:pic>
        <p:nvPicPr>
          <p:cNvPr id="9" name="Picture 8" descr="C:\Users\welcome\Downloads\IMG_029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914400"/>
            <a:ext cx="24574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Users\welcome\Downloads\IMG_0292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914400"/>
            <a:ext cx="26193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8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/>
            <a:r>
              <a:rPr lang="en-US" sz="2000" b="1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3327769"/>
              </p:ext>
            </p:extLst>
          </p:nvPr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THONDAIRPET,CHENNAI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401.00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First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&amp; Second Floor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22.89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171</a:t>
            </a:r>
            <a:endParaRPr lang="en-US" b="1" dirty="0"/>
          </a:p>
        </p:txBody>
      </p:sp>
      <p:pic>
        <p:nvPicPr>
          <p:cNvPr id="11" name="Picture 10" descr="C:\Users\Lenovo\Downloads\IMG_20171006_1456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38200"/>
            <a:ext cx="23622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Lenovo\Downloads\IMG_20171006_14554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38200"/>
            <a:ext cx="2438400" cy="243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5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/>
            <a:r>
              <a:rPr lang="en-US" sz="2000" b="1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010073"/>
              </p:ext>
            </p:extLst>
          </p:nvPr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PURUSAWALKAM ,CHENNAI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UDS area 261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Plinth area is 657 </a:t>
                      </a:r>
                      <a:r>
                        <a:rPr lang="en-IN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sft</a:t>
                      </a: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., Carpet area is 496 </a:t>
                      </a:r>
                      <a:r>
                        <a:rPr lang="en-IN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sqft</a:t>
                      </a: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Rs.37.48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172</a:t>
            </a:r>
            <a:endParaRPr lang="en-US" b="1" dirty="0"/>
          </a:p>
        </p:txBody>
      </p:sp>
      <p:pic>
        <p:nvPicPr>
          <p:cNvPr id="10" name="Picture 9" descr="C:\Users\lenovo\Downloads\IMG_0511 (1)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2247900" y="800100"/>
            <a:ext cx="2514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lenovo\Downloads\IMG_0516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344120" y="751880"/>
            <a:ext cx="257056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0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/>
            <a:r>
              <a:rPr lang="en-US" sz="2000" b="1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912492"/>
              </p:ext>
            </p:extLst>
          </p:nvPr>
        </p:nvGraphicFramePr>
        <p:xfrm>
          <a:off x="838200" y="3505200"/>
          <a:ext cx="8107570" cy="28573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PURUSAWALKAM ,CHENNAI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899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UDS 230 </a:t>
                      </a:r>
                      <a:r>
                        <a:rPr lang="en-IN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Plinth area is 580 </a:t>
                      </a:r>
                      <a:r>
                        <a:rPr lang="en-IN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., carpet area is 495 </a:t>
                      </a:r>
                      <a:r>
                        <a:rPr lang="en-IN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34.42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173</a:t>
            </a:r>
            <a:endParaRPr lang="en-US" b="1" dirty="0"/>
          </a:p>
        </p:txBody>
      </p:sp>
      <p:pic>
        <p:nvPicPr>
          <p:cNvPr id="11" name="Picture 10" descr="C:\Users\lenovo\Downloads\IMG_051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2446740" y="829860"/>
            <a:ext cx="2590801" cy="260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lenovo\Downloads\IMG_052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416932" y="602867"/>
            <a:ext cx="2514600" cy="298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1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/>
            <a:r>
              <a:rPr lang="en-US" sz="2000" b="1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006404"/>
              </p:ext>
            </p:extLst>
          </p:nvPr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PONNIAMMANMEDU ,CHENNAI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UDS area is 419.63 </a:t>
                      </a:r>
                      <a:r>
                        <a:rPr lang="en-IN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FF-</a:t>
                      </a:r>
                      <a:r>
                        <a:rPr lang="en-IN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Plinth area is 660 </a:t>
                      </a:r>
                      <a:r>
                        <a:rPr lang="en-IN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sq.ft.,carpet</a:t>
                      </a: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571 </a:t>
                      </a:r>
                      <a:r>
                        <a:rPr lang="en-IN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.,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Rs.34.16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174</a:t>
            </a:r>
            <a:endParaRPr lang="en-US" b="1" dirty="0"/>
          </a:p>
        </p:txBody>
      </p:sp>
      <p:pic>
        <p:nvPicPr>
          <p:cNvPr id="10" name="Picture 9" descr="C:\Users\lenovo\Downloads\IMG_078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2438400" y="914400"/>
            <a:ext cx="267652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lenovo\Downloads\IMG_0785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541374" y="783229"/>
            <a:ext cx="2362201" cy="262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0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/>
            <a:r>
              <a:rPr lang="en-US" sz="2000" b="1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572591"/>
              </p:ext>
            </p:extLst>
          </p:nvPr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PERAMBUR ,CHENNAI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UDS area 254.92 </a:t>
                      </a:r>
                      <a:r>
                        <a:rPr lang="en-IN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GF- Plinth area is 542 </a:t>
                      </a:r>
                      <a:r>
                        <a:rPr lang="en-IN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sft</a:t>
                      </a: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., carpet 314 </a:t>
                      </a:r>
                      <a:r>
                        <a:rPr lang="en-IN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21.30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175</a:t>
            </a:r>
            <a:endParaRPr lang="en-US" b="1" dirty="0"/>
          </a:p>
        </p:txBody>
      </p:sp>
      <p:pic>
        <p:nvPicPr>
          <p:cNvPr id="11" name="Picture 10" descr="C:\Users\lenovo\Downloads\IMG_054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2559818" y="792982"/>
            <a:ext cx="2428875" cy="2671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lenovo\Downloads\IMG_0552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489157" y="835443"/>
            <a:ext cx="2420542" cy="257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1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/>
            <a:r>
              <a:rPr lang="en-US" sz="2000" b="1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46071"/>
              </p:ext>
            </p:extLst>
          </p:nvPr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PERAMBUR ,CHENNAI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UDS 264 </a:t>
                      </a:r>
                      <a:r>
                        <a:rPr lang="en-IN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FF- Plinth area is 668 </a:t>
                      </a:r>
                      <a:r>
                        <a:rPr lang="en-IN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sft.,carpet</a:t>
                      </a: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area is 495 </a:t>
                      </a:r>
                      <a:r>
                        <a:rPr lang="en-IN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sqft</a:t>
                      </a: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.,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37.62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176</a:t>
            </a:r>
            <a:endParaRPr lang="en-US" b="1" dirty="0"/>
          </a:p>
        </p:txBody>
      </p:sp>
      <p:pic>
        <p:nvPicPr>
          <p:cNvPr id="10" name="Picture 9" descr="C:\Users\lenovo\Downloads\IMG_052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2547936" y="957264"/>
            <a:ext cx="2362201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lenovo\Downloads\IMG_0518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448298" y="876301"/>
            <a:ext cx="2362199" cy="259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9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/>
            <a:r>
              <a:rPr lang="en-US" sz="2000" b="1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120145"/>
              </p:ext>
            </p:extLst>
          </p:nvPr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PERAMBUR ,CHENNAI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UDS 233</a:t>
                      </a:r>
                      <a:r>
                        <a:rPr lang="en-IN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GF-Plinth 588 </a:t>
                      </a:r>
                      <a:r>
                        <a:rPr lang="en-IN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sft</a:t>
                      </a: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., carpet area is 546 </a:t>
                      </a:r>
                      <a:r>
                        <a:rPr lang="en-IN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sft</a:t>
                      </a:r>
                      <a:r>
                        <a:rPr lang="en-IN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.,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32.08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177</a:t>
            </a:r>
            <a:endParaRPr lang="en-US" b="1" dirty="0"/>
          </a:p>
        </p:txBody>
      </p:sp>
      <p:pic>
        <p:nvPicPr>
          <p:cNvPr id="10" name="Picture 9" descr="C:\Users\lenovo\Downloads\IMG_051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2414587" y="862013"/>
            <a:ext cx="2590801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lenovo\Downloads\IMG_051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342340" y="829859"/>
            <a:ext cx="2590800" cy="260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4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/>
            <a:r>
              <a:rPr lang="en-US" sz="2000" b="1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559566"/>
              </p:ext>
            </p:extLst>
          </p:nvPr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METTUPALAYAM,COIMBATORE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2784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54.80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178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990600"/>
            <a:ext cx="3581399" cy="2079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5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/>
            <a:r>
              <a:rPr lang="en-US" sz="2000" b="1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73127"/>
              </p:ext>
            </p:extLst>
          </p:nvPr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METTUPALAYAM,COIMBATORE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4550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29.25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179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143000"/>
            <a:ext cx="2743199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1219200"/>
            <a:ext cx="267906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3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 algn="ctr">
              <a:buNone/>
              <a:defRPr/>
            </a:pPr>
            <a:r>
              <a:rPr lang="en-US" sz="2000" dirty="0" smtClean="0"/>
              <a:t> RESIDENTIAL LAND &amp;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5829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KOSAPALAYAM,PONDICHERRY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1320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Rs.33.00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226936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 smtClean="0"/>
              <a:t>RESB - 153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1295400"/>
            <a:ext cx="31242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1295400"/>
            <a:ext cx="2614611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8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/>
            <a:r>
              <a:rPr lang="en-US" sz="2000" b="1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519533"/>
              </p:ext>
            </p:extLst>
          </p:nvPr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METTUPALAYAM,COIMBATORE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995.00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46.10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180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219200"/>
            <a:ext cx="2895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1143000"/>
            <a:ext cx="3045049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8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/>
            <a:r>
              <a:rPr lang="en-US" sz="2000" b="1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199671"/>
              </p:ext>
            </p:extLst>
          </p:nvPr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KALAPATTI,COIMBATORE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1950.00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Rs.51.10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181</a:t>
            </a:r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143000"/>
            <a:ext cx="4190999" cy="20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5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04800"/>
            <a:ext cx="3733800" cy="451617"/>
          </a:xfrm>
        </p:spPr>
        <p:txBody>
          <a:bodyPr>
            <a:normAutofit/>
          </a:bodyPr>
          <a:lstStyle/>
          <a:p>
            <a:pPr marL="182880"/>
            <a:r>
              <a:rPr lang="en-US" sz="2000" b="1" dirty="0" smtClean="0"/>
              <a:t>RESIDENTIAL  BUILDING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038674"/>
              </p:ext>
            </p:extLst>
          </p:nvPr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SUNDARAPURAM,COIMBATORE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2484.80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Rs.191.41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182</a:t>
            </a:r>
            <a:endParaRPr lang="en-US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219200"/>
            <a:ext cx="2590800" cy="2068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219200"/>
            <a:ext cx="26479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0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304800"/>
            <a:ext cx="3962400" cy="451617"/>
          </a:xfrm>
        </p:spPr>
        <p:txBody>
          <a:bodyPr>
            <a:normAutofit/>
          </a:bodyPr>
          <a:lstStyle/>
          <a:p>
            <a:pPr marL="182880" algn="ctr">
              <a:buNone/>
              <a:defRPr/>
            </a:pPr>
            <a:r>
              <a:rPr lang="en-US" sz="2000" dirty="0" smtClean="0"/>
              <a:t> RESIDENTIAL LAND 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3505200"/>
          <a:ext cx="8107570" cy="2781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72655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ARIYANKUPPAM,PONDICHERRY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4859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Rs.21.57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2357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 smtClean="0"/>
              <a:t>RESB - 183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16102" t="32877" r="13196" b="33562"/>
          <a:stretch>
            <a:fillRect/>
          </a:stretch>
        </p:blipFill>
        <p:spPr bwMode="auto">
          <a:xfrm>
            <a:off x="2133600" y="1143000"/>
            <a:ext cx="3048000" cy="2045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 l="18941" t="59573" r="12353" b="7607"/>
          <a:stretch>
            <a:fillRect/>
          </a:stretch>
        </p:blipFill>
        <p:spPr bwMode="auto">
          <a:xfrm>
            <a:off x="5334000" y="1143000"/>
            <a:ext cx="3124200" cy="205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0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27228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KOLAPAKKAM GUDUVANCHERRY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3381.Sq ft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floor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–1085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UDS 548sq.ft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41.85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 </a:t>
            </a:r>
            <a:r>
              <a:rPr lang="en-US" b="1" dirty="0"/>
              <a:t>- </a:t>
            </a:r>
            <a:r>
              <a:rPr lang="en-US" b="1" dirty="0" smtClean="0"/>
              <a:t>184</a:t>
            </a:r>
            <a:endParaRPr lang="en-US" b="1" dirty="0"/>
          </a:p>
        </p:txBody>
      </p:sp>
      <p:pic>
        <p:nvPicPr>
          <p:cNvPr id="9" name="Picture 8" descr="C:\Users\5494856\Desktop\img266.jpg"/>
          <p:cNvPicPr/>
          <p:nvPr/>
        </p:nvPicPr>
        <p:blipFill>
          <a:blip r:embed="rId4" cstate="print"/>
          <a:srcRect l="49270" r="4848"/>
          <a:stretch>
            <a:fillRect/>
          </a:stretch>
        </p:blipFill>
        <p:spPr bwMode="auto">
          <a:xfrm>
            <a:off x="1785918" y="857232"/>
            <a:ext cx="3143272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C:\Users\5494856\Desktop\img266.jpg"/>
          <p:cNvPicPr/>
          <p:nvPr/>
        </p:nvPicPr>
        <p:blipFill>
          <a:blip r:embed="rId5" cstate="print"/>
          <a:srcRect r="51158"/>
          <a:stretch>
            <a:fillRect/>
          </a:stretch>
        </p:blipFill>
        <p:spPr bwMode="auto">
          <a:xfrm rot="5400000" flipV="1">
            <a:off x="5586693" y="414045"/>
            <a:ext cx="2399772" cy="3286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4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90600" y="3733800"/>
          <a:ext cx="7086600" cy="31150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3012"/>
                <a:gridCol w="4603588"/>
              </a:tblGrid>
              <a:tr h="6922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ARUMPARTHAPURAM,PUDUCHERRY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603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1087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925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1087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363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2008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110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34.85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07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14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/>
              <a:t>RESB-185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838200"/>
            <a:ext cx="3048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838200"/>
            <a:ext cx="304621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90600" y="3733800"/>
          <a:ext cx="7086600" cy="33321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3012"/>
                <a:gridCol w="4603588"/>
              </a:tblGrid>
              <a:tr h="6922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G N PALAYAM,PUDUCHERRY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603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144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sq.meter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9250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baseline="30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FLOOR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83.97 sq.meter,2</a:t>
                      </a:r>
                      <a:r>
                        <a:rPr lang="en-US" sz="2000" b="1" baseline="300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FLOOR 85.36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sq.meter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363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110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55.43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07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14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/>
              <a:t>RESB- 186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838200"/>
            <a:ext cx="314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914400"/>
            <a:ext cx="317090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3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Commercial Land &amp;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v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979472"/>
              </p:ext>
            </p:extLst>
          </p:nvPr>
        </p:nvGraphicFramePr>
        <p:xfrm>
          <a:off x="785786" y="3286124"/>
          <a:ext cx="7543800" cy="28047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8103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SALEM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3384 sq.fts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2753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2002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159.90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RESB-187</a:t>
            </a:r>
            <a:endParaRPr lang="en-US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1071546"/>
            <a:ext cx="3343273" cy="21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1071546"/>
            <a:ext cx="3041367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6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Land &amp;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864839"/>
              </p:ext>
            </p:extLst>
          </p:nvPr>
        </p:nvGraphicFramePr>
        <p:xfrm>
          <a:off x="785786" y="3714752"/>
          <a:ext cx="8043866" cy="2786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8847"/>
                <a:gridCol w="5505019"/>
              </a:tblGrid>
              <a:tr h="6324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CHINNAMANALI,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SALEM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292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4597 sq.fts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162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3000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 sq.fts.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24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2008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755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40.91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RSEB-188</a:t>
            </a:r>
            <a:endParaRPr lang="en-US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857232"/>
            <a:ext cx="4643470" cy="223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3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Land &amp;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567750"/>
              </p:ext>
            </p:extLst>
          </p:nvPr>
        </p:nvGraphicFramePr>
        <p:xfrm>
          <a:off x="785786" y="3714752"/>
          <a:ext cx="8043866" cy="2786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4644"/>
                <a:gridCol w="5329222"/>
              </a:tblGrid>
              <a:tr h="6324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GUNDALADUVU, SALEM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292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1281 sq.fts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162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1281 sq.fts.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24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2006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755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6.00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RSEB-189</a:t>
            </a:r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928670"/>
            <a:ext cx="4572032" cy="241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85728"/>
            <a:ext cx="3743340" cy="394489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 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251246"/>
              </p:ext>
            </p:extLst>
          </p:nvPr>
        </p:nvGraphicFramePr>
        <p:xfrm>
          <a:off x="1142976" y="3505200"/>
          <a:ext cx="7239024" cy="26584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4818"/>
                <a:gridCol w="4954206"/>
              </a:tblGrid>
              <a:tr h="5529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AYYENCHERRY, CHENGALPATTU 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3753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7070.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423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Calibri"/>
                          <a:ea typeface="Times New Roman"/>
                          <a:cs typeface="Arial"/>
                        </a:rPr>
                        <a:t>SECOND FLOOR  975 .Sq ft  WITH UDS of 409. Sq ft  </a:t>
                      </a:r>
                      <a:endParaRPr lang="en-US" sz="1600" b="1" dirty="0">
                        <a:latin typeface="Times New Roman"/>
                        <a:ea typeface="Times New Roman"/>
                      </a:endParaRPr>
                    </a:p>
                  </a:txBody>
                  <a:tcPr marL="114300" marR="114300" marT="0" marB="0"/>
                </a:tc>
              </a:tr>
              <a:tr h="5529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UNDER CONSTRUCTION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781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36.00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154</a:t>
            </a:r>
            <a:endParaRPr lang="en-US" b="1" dirty="0"/>
          </a:p>
        </p:txBody>
      </p:sp>
      <p:pic>
        <p:nvPicPr>
          <p:cNvPr id="8" name="Picture 7"/>
          <p:cNvPicPr/>
          <p:nvPr/>
        </p:nvPicPr>
        <p:blipFill>
          <a:blip r:embed="rId4"/>
          <a:srcRect l="41772" r="10127" b="5000"/>
          <a:stretch>
            <a:fillRect/>
          </a:stretch>
        </p:blipFill>
        <p:spPr bwMode="auto">
          <a:xfrm>
            <a:off x="1643042" y="571480"/>
            <a:ext cx="2928958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C:\Users\5494856\Desktop\IMG-1329.JPG"/>
          <p:cNvPicPr/>
          <p:nvPr/>
        </p:nvPicPr>
        <p:blipFill>
          <a:blip r:embed="rId5" cstate="print"/>
          <a:srcRect l="18070" t="3036" r="3328" b="31853"/>
          <a:stretch>
            <a:fillRect/>
          </a:stretch>
        </p:blipFill>
        <p:spPr bwMode="auto">
          <a:xfrm>
            <a:off x="5000628" y="642918"/>
            <a:ext cx="3479837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Land &amp;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509619"/>
              </p:ext>
            </p:extLst>
          </p:nvPr>
        </p:nvGraphicFramePr>
        <p:xfrm>
          <a:off x="785786" y="3714752"/>
          <a:ext cx="8043866" cy="2786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4644"/>
                <a:gridCol w="5329222"/>
              </a:tblGrid>
              <a:tr h="6324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PAPPIREDDIPATTY, SALEM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292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1657 sq.fts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162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1657 sq.fts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24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2012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755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36.96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RSEB-190</a:t>
            </a:r>
            <a:endParaRPr lang="en-US" b="1" dirty="0"/>
          </a:p>
        </p:txBody>
      </p:sp>
      <p:pic>
        <p:nvPicPr>
          <p:cNvPr id="7170" name="Picture 2" descr="C:\Users\3207693\Desktop\SALEM ZONE PERFECT ASSET\KOZHIMEKKANUR\KOZHIMEKKANUR ANISHA HOUSE.jpg"/>
          <p:cNvPicPr>
            <a:picLocks noChangeAspect="1" noChangeArrowheads="1"/>
          </p:cNvPicPr>
          <p:nvPr/>
        </p:nvPicPr>
        <p:blipFill>
          <a:blip r:embed="rId4" cstate="print"/>
          <a:srcRect l="2227" t="2868" r="4253" b="52677"/>
          <a:stretch>
            <a:fillRect/>
          </a:stretch>
        </p:blipFill>
        <p:spPr bwMode="auto">
          <a:xfrm>
            <a:off x="1714480" y="928670"/>
            <a:ext cx="3000396" cy="2214578"/>
          </a:xfrm>
          <a:prstGeom prst="rect">
            <a:avLst/>
          </a:prstGeom>
          <a:noFill/>
        </p:spPr>
      </p:pic>
      <p:pic>
        <p:nvPicPr>
          <p:cNvPr id="7171" name="Picture 3" descr="C:\Users\3207693\Desktop\SALEM ZONE PERFECT ASSET\KOZHIMEKKANUR\KOZHIMEKKANUR ANISHA HOUSE.jpg"/>
          <p:cNvPicPr>
            <a:picLocks noChangeAspect="1" noChangeArrowheads="1"/>
          </p:cNvPicPr>
          <p:nvPr/>
        </p:nvPicPr>
        <p:blipFill>
          <a:blip r:embed="rId5" cstate="print"/>
          <a:srcRect l="4351" t="53108" r="4286" b="2061"/>
          <a:stretch>
            <a:fillRect/>
          </a:stretch>
        </p:blipFill>
        <p:spPr bwMode="auto">
          <a:xfrm>
            <a:off x="4786314" y="928670"/>
            <a:ext cx="3000396" cy="2286016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3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</a:t>
            </a:r>
            <a:r>
              <a:rPr lang="en-US" sz="2000" b="1" dirty="0" smtClean="0">
                <a:solidFill>
                  <a:schemeClr val="tx1"/>
                </a:solidFill>
                <a:effectLst/>
              </a:rPr>
              <a:t> Land &amp; </a:t>
            </a:r>
            <a:r>
              <a:rPr lang="en-US" sz="2000" b="1" dirty="0" err="1" smtClean="0">
                <a:solidFill>
                  <a:schemeClr val="tx1"/>
                </a:solidFill>
                <a:effectLst/>
              </a:rPr>
              <a:t>Buildind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719673"/>
              </p:ext>
            </p:extLst>
          </p:nvPr>
        </p:nvGraphicFramePr>
        <p:xfrm>
          <a:off x="785786" y="3714752"/>
          <a:ext cx="8043866" cy="2786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14644"/>
                <a:gridCol w="5329222"/>
              </a:tblGrid>
              <a:tr h="6324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ETTUR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, SALEM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292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506 sq.fts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162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506 sq.fts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324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2005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755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6.45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RSEB-191</a:t>
            </a:r>
            <a:endParaRPr lang="en-US" b="1" dirty="0"/>
          </a:p>
        </p:txBody>
      </p:sp>
      <p:pic>
        <p:nvPicPr>
          <p:cNvPr id="9218" name="Picture 2" descr="C:\Users\3207693\Desktop\SALEM ZONE PERFECT ASSET\MECHERI\Mecheri saravana agency\Mecheri saravanan\Mecheri SARAVANA AGENCY SARAVANAN3.jpg"/>
          <p:cNvPicPr>
            <a:picLocks noChangeAspect="1" noChangeArrowheads="1"/>
          </p:cNvPicPr>
          <p:nvPr/>
        </p:nvPicPr>
        <p:blipFill>
          <a:blip r:embed="rId4" cstate="print"/>
          <a:srcRect l="9375" t="27479" r="34375" b="41587"/>
          <a:stretch>
            <a:fillRect/>
          </a:stretch>
        </p:blipFill>
        <p:spPr bwMode="auto">
          <a:xfrm flipH="1">
            <a:off x="1785918" y="1357298"/>
            <a:ext cx="2786082" cy="2166953"/>
          </a:xfrm>
          <a:prstGeom prst="rect">
            <a:avLst/>
          </a:prstGeom>
          <a:noFill/>
        </p:spPr>
      </p:pic>
      <p:pic>
        <p:nvPicPr>
          <p:cNvPr id="13" name="Picture 2" descr="C:\Users\3207693\Desktop\SALEM ZONE PERFECT ASSET\MECHERI\Mecheri saravana agency\Mecheri saravanan\Mecheri SARAVANA AGENCY SARAVANAN3.jpg"/>
          <p:cNvPicPr>
            <a:picLocks noChangeAspect="1" noChangeArrowheads="1"/>
          </p:cNvPicPr>
          <p:nvPr/>
        </p:nvPicPr>
        <p:blipFill>
          <a:blip r:embed="rId5" cstate="print"/>
          <a:srcRect l="6250" t="61867" r="34375" b="7199"/>
          <a:stretch>
            <a:fillRect/>
          </a:stretch>
        </p:blipFill>
        <p:spPr bwMode="auto">
          <a:xfrm flipH="1">
            <a:off x="4643438" y="1357298"/>
            <a:ext cx="2857520" cy="2105541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9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</a:t>
            </a:r>
            <a:r>
              <a:rPr lang="en-US" sz="2000" b="1" dirty="0" smtClean="0">
                <a:solidFill>
                  <a:schemeClr val="tx1"/>
                </a:solidFill>
                <a:effectLst/>
              </a:rPr>
              <a:t>Land &amp;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689756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THUCKALAY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27.5 Cents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1574 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sq.fts.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1976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38.50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RSEB-192</a:t>
            </a:r>
            <a:endParaRPr lang="en-US" b="1" dirty="0"/>
          </a:p>
        </p:txBody>
      </p:sp>
      <p:pic>
        <p:nvPicPr>
          <p:cNvPr id="11" name="Picture 10" descr="C:\Users\3498693\Desktop\IMG-20180816-WA000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5400000" flipH="1">
            <a:off x="3353437" y="-138783"/>
            <a:ext cx="265144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1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642910" y="3000372"/>
            <a:ext cx="7854696" cy="310992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2" descr="C:\Users\3567757\Desktop\seenivas\IMG_20180806_160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295401"/>
            <a:ext cx="1571636" cy="1447800"/>
          </a:xfrm>
          <a:prstGeom prst="rect">
            <a:avLst/>
          </a:prstGeom>
          <a:noFill/>
        </p:spPr>
      </p:pic>
      <p:pic>
        <p:nvPicPr>
          <p:cNvPr id="7" name="Picture 3" descr="C:\Users\3567757\Desktop\seenivas\IMG_20180806_161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295400"/>
            <a:ext cx="2138890" cy="1476372"/>
          </a:xfrm>
          <a:prstGeom prst="rect">
            <a:avLst/>
          </a:prstGeom>
          <a:noFill/>
        </p:spPr>
      </p:pic>
      <p:pic>
        <p:nvPicPr>
          <p:cNvPr id="8" name="Picture 4" descr="C:\Users\3567757\Desktop\seenivas\IMG_20180806_161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295400"/>
            <a:ext cx="2133599" cy="1419236"/>
          </a:xfrm>
          <a:prstGeom prst="rect">
            <a:avLst/>
          </a:prstGeom>
          <a:noFill/>
        </p:spPr>
      </p:pic>
      <p:sp>
        <p:nvSpPr>
          <p:cNvPr id="9" name="Flowchart: Alternate Process 8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RESB-193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1785918" y="223017"/>
            <a:ext cx="5214974" cy="457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RESIDENTIAL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FLAT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992342"/>
              </p:ext>
            </p:extLst>
          </p:nvPr>
        </p:nvGraphicFramePr>
        <p:xfrm>
          <a:off x="762000" y="3057920"/>
          <a:ext cx="7543800" cy="32555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775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Valar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Nagar, Madurai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599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1868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004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1868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775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2012 - 13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8308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49.42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715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3567757\Desktop\seenivas\IMG_20180806_164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990600"/>
            <a:ext cx="2590800" cy="2021820"/>
          </a:xfrm>
          <a:prstGeom prst="rect">
            <a:avLst/>
          </a:prstGeom>
          <a:noFill/>
        </p:spPr>
      </p:pic>
      <p:pic>
        <p:nvPicPr>
          <p:cNvPr id="1031" name="Picture 7" descr="C:\Users\3567757\Desktop\seenivas\IMG_20180806_164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914400"/>
            <a:ext cx="2286000" cy="2098020"/>
          </a:xfrm>
          <a:prstGeom prst="rect">
            <a:avLst/>
          </a:prstGeom>
          <a:noFill/>
        </p:spPr>
      </p:pic>
      <p:sp>
        <p:nvSpPr>
          <p:cNvPr id="8" name="Flowchart: Alternate Process 7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RESB-194</a:t>
            </a:r>
            <a:endParaRPr lang="en-US" b="1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85918" y="223017"/>
            <a:ext cx="5214974" cy="4572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RESIDENTIAL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2000" b="1" dirty="0" smtClean="0">
                <a:latin typeface="+mj-lt"/>
                <a:ea typeface="+mj-ea"/>
                <a:cs typeface="+mj-cs"/>
              </a:rPr>
              <a:t>BUILDING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277312"/>
              </p:ext>
            </p:extLst>
          </p:nvPr>
        </p:nvGraphicFramePr>
        <p:xfrm>
          <a:off x="762000" y="3057920"/>
          <a:ext cx="7543800" cy="29507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6775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North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</a:rPr>
                        <a:t>Masi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St., Madurai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599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smtClean="0"/>
                        <a:t>373 sq. ft.</a:t>
                      </a:r>
                      <a:endParaRPr lang="en-US" sz="2000" b="1" dirty="0"/>
                    </a:p>
                  </a:txBody>
                  <a:tcPr marL="68580" marR="68580" marT="0" marB="0" anchor="b"/>
                </a:tc>
              </a:tr>
              <a:tr h="3004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775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2001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8308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</a:t>
                      </a:r>
                      <a:r>
                        <a:rPr lang="en-US" sz="2000" b="1" dirty="0" smtClean="0"/>
                        <a:t>39.41 lacs</a:t>
                      </a:r>
                      <a:endParaRPr lang="en-US" sz="2000" b="1" dirty="0"/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021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LAND &amp;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877280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MORAPPUR,DHARMAPURI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1500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Ground Floor &amp; First Floor-  1579.50sq.ft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2012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26.90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RESB-195</a:t>
            </a:r>
            <a:endParaRPr lang="en-U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 l="8671" t="11338" r="39306" b="60946"/>
          <a:stretch>
            <a:fillRect/>
          </a:stretch>
        </p:blipFill>
        <p:spPr bwMode="auto">
          <a:xfrm>
            <a:off x="2032704" y="1000109"/>
            <a:ext cx="282504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 l="8713" t="60417" r="41103" b="12500"/>
          <a:stretch>
            <a:fillRect/>
          </a:stretch>
        </p:blipFill>
        <p:spPr bwMode="auto">
          <a:xfrm>
            <a:off x="5072066" y="965410"/>
            <a:ext cx="2643206" cy="1963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0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LAND &amp; BUILDING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152108"/>
              </p:ext>
            </p:extLst>
          </p:nvPr>
        </p:nvGraphicFramePr>
        <p:xfrm>
          <a:off x="838200" y="3505200"/>
          <a:ext cx="7543800" cy="273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PALACODE,DHARMAPURI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</a:t>
                      </a:r>
                      <a:r>
                        <a:rPr lang="en-US" sz="2000" b="1" dirty="0" smtClean="0">
                          <a:effectLst/>
                          <a:latin typeface="+mj-lt"/>
                        </a:rPr>
                        <a:t>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Ground Floor &amp; First Floor- 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7475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 lacs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RESB-196</a:t>
            </a:r>
            <a:endParaRPr lang="en-US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l="4960" t="15294" r="50866" b="48235"/>
          <a:stretch>
            <a:fillRect/>
          </a:stretch>
        </p:blipFill>
        <p:spPr bwMode="auto">
          <a:xfrm>
            <a:off x="2071670" y="843717"/>
            <a:ext cx="3000396" cy="2513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 l="6719" t="53333" r="53165" b="10000"/>
          <a:stretch>
            <a:fillRect/>
          </a:stretch>
        </p:blipFill>
        <p:spPr bwMode="auto">
          <a:xfrm>
            <a:off x="5143504" y="829757"/>
            <a:ext cx="3071834" cy="259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3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RESIDENTIAL  BUILDING</a:t>
            </a: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8625" y="3071813"/>
          <a:ext cx="8429625" cy="33829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0602"/>
                <a:gridCol w="5769023"/>
              </a:tblGrid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Madurai- Annam Metals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1034.31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sq.ft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0116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 sq ft</a:t>
                      </a:r>
                    </a:p>
                  </a:txBody>
                  <a:tcPr marL="68580" marR="68580" marT="0" marB="0" anchor="b"/>
                </a:tc>
              </a:tr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81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40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407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37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14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RESB-197</a:t>
            </a:r>
            <a:endParaRPr lang="en-US" b="1" dirty="0"/>
          </a:p>
        </p:txBody>
      </p:sp>
      <p:pic>
        <p:nvPicPr>
          <p:cNvPr id="5152" name="Picture 35" descr="C:\Users\3673972\Pictures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143000"/>
            <a:ext cx="2392362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3" name="Picture 36" descr="C:\Users\3673972\Pictures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285875"/>
            <a:ext cx="2500313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7" descr="C:\Users\3673972\Pictures\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143000"/>
            <a:ext cx="20002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4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Residential Building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8625" y="3071813"/>
          <a:ext cx="8429625" cy="33829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0602"/>
                <a:gridCol w="5769023"/>
              </a:tblGrid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Tirunelveli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-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Palayamkottai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3210 sq 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0116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843 sq ft</a:t>
                      </a:r>
                    </a:p>
                  </a:txBody>
                  <a:tcPr marL="68580" marR="68580" marT="0" marB="0" anchor="b"/>
                </a:tc>
              </a:tr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1994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81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67.15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407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60.44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617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RESB-198</a:t>
            </a:r>
            <a:endParaRPr lang="en-US" b="1" dirty="0"/>
          </a:p>
        </p:txBody>
      </p:sp>
      <p:pic>
        <p:nvPicPr>
          <p:cNvPr id="6176" name="Picture 33" descr="C:\Users\3673972\Pictures\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857250"/>
            <a:ext cx="357187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7" name="Picture 34" descr="C:\Users\3673972\Pictures\Untitl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928688"/>
            <a:ext cx="32861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5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Residential Building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8625" y="3071813"/>
          <a:ext cx="8429625" cy="33829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0602"/>
                <a:gridCol w="5769023"/>
              </a:tblGrid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Madurai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Anayur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- S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Alangulam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7302.25 sq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0116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3755 sq ft</a:t>
                      </a:r>
                    </a:p>
                  </a:txBody>
                  <a:tcPr marL="68580" marR="68580" marT="0" marB="0" anchor="b"/>
                </a:tc>
              </a:tr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2002,2005 and 2010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81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219.96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407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197.96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719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RESB-199</a:t>
            </a:r>
            <a:endParaRPr lang="en-US" b="1" dirty="0"/>
          </a:p>
        </p:txBody>
      </p:sp>
      <p:pic>
        <p:nvPicPr>
          <p:cNvPr id="7200" name="Picture 33" descr="C:\Users\3673972\Pictures\Untitl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500063"/>
            <a:ext cx="376237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1" name="Picture 34" descr="C:\Users\3673972\Pictures\Untitl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785813"/>
            <a:ext cx="300037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0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85728"/>
            <a:ext cx="3743340" cy="394489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 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187939"/>
              </p:ext>
            </p:extLst>
          </p:nvPr>
        </p:nvGraphicFramePr>
        <p:xfrm>
          <a:off x="1142976" y="3505200"/>
          <a:ext cx="7239024" cy="27037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4818"/>
                <a:gridCol w="4954206"/>
              </a:tblGrid>
              <a:tr h="5529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TNHB - SITALAPAKKAM 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3753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690.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Sqft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4239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latin typeface="Calibri"/>
                          <a:ea typeface="Times New Roman"/>
                          <a:cs typeface="Arial"/>
                        </a:rPr>
                        <a:t>1028 SQFT- GROUND FLOOR  514 SQ FT + FIRST FLOOR  514 SQFT</a:t>
                      </a:r>
                      <a:endParaRPr lang="en-US" sz="1600" b="1" dirty="0">
                        <a:latin typeface="Times New Roman"/>
                        <a:ea typeface="Times New Roman"/>
                      </a:endParaRPr>
                    </a:p>
                  </a:txBody>
                  <a:tcPr marL="114300" marR="114300" marT="0" marB="0"/>
                </a:tc>
              </a:tr>
              <a:tr h="55299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2008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781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55.70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155</a:t>
            </a:r>
            <a:endParaRPr lang="en-US" b="1" dirty="0"/>
          </a:p>
        </p:txBody>
      </p:sp>
      <p:pic>
        <p:nvPicPr>
          <p:cNvPr id="9" name="Picture 8" descr="C:\Users\5494856\Desktop\IMG-12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642918"/>
            <a:ext cx="3214710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C:\Users\5494856\Desktop\ulaganathan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714356"/>
            <a:ext cx="3643338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6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ubtitle 2"/>
          <p:cNvSpPr>
            <a:spLocks noGrp="1"/>
          </p:cNvSpPr>
          <p:nvPr>
            <p:ph type="subTitle" idx="1"/>
          </p:nvPr>
        </p:nvSpPr>
        <p:spPr>
          <a:xfrm>
            <a:off x="1727200" y="3736975"/>
            <a:ext cx="5711825" cy="1978025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Residential Building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8625" y="3071813"/>
          <a:ext cx="8429625" cy="33829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0602"/>
                <a:gridCol w="5769023"/>
              </a:tblGrid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Sivakasi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Virudhunagar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1396.50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sq 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0116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sq m (GF)+21 sq m FF</a:t>
                      </a:r>
                      <a:endParaRPr lang="en-US" sz="20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49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2007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815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33.77</a:t>
                      </a: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4077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Sale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Rs 30.70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82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b="1" dirty="0" smtClean="0"/>
              <a:t>RESB-200</a:t>
            </a:r>
            <a:endParaRPr lang="en-US" b="1" dirty="0"/>
          </a:p>
        </p:txBody>
      </p:sp>
      <p:pic>
        <p:nvPicPr>
          <p:cNvPr id="8224" name="Picture 34" descr="C:\Users\3673972\Pictures\Untitl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714375"/>
            <a:ext cx="2916238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5" name="Picture 35" descr="C:\Users\3673972\Pictures\Untitl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928688"/>
            <a:ext cx="370998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8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85728"/>
            <a:ext cx="3743340" cy="394489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VACANT LAND </a:t>
            </a: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186177"/>
              </p:ext>
            </p:extLst>
          </p:nvPr>
        </p:nvGraphicFramePr>
        <p:xfrm>
          <a:off x="785786" y="3357562"/>
          <a:ext cx="7543800" cy="2445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1013"/>
                <a:gridCol w="5162787"/>
              </a:tblGrid>
              <a:tr h="4244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MTH ROAD AMBATTUR 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413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2195.Sq ft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352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FLOOR 1140. Sq ft WITH 682. Sq ft UDS  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96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2010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06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69.00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156</a:t>
            </a:r>
            <a:endParaRPr lang="en-US" b="1" dirty="0"/>
          </a:p>
        </p:txBody>
      </p:sp>
      <p:pic>
        <p:nvPicPr>
          <p:cNvPr id="10" name="Picture 9" descr="C:\Users\HARICH~1.MS\AppData\Local\Temp\msohtmlclip1\01\clip_image001.jpg"/>
          <p:cNvPicPr/>
          <p:nvPr/>
        </p:nvPicPr>
        <p:blipFill>
          <a:blip r:embed="rId4"/>
          <a:srcRect l="51022" t="50504" r="7107" b="12675"/>
          <a:stretch>
            <a:fillRect/>
          </a:stretch>
        </p:blipFill>
        <p:spPr bwMode="auto">
          <a:xfrm rot="16200000">
            <a:off x="2107389" y="178571"/>
            <a:ext cx="250033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HARICH~1.MS\AppData\Local\Temp\msohtmlclip1\01\clip_image001.jpg"/>
          <p:cNvPicPr/>
          <p:nvPr/>
        </p:nvPicPr>
        <p:blipFill>
          <a:blip r:embed="rId4"/>
          <a:srcRect l="6982" t="50676" r="51108" b="12701"/>
          <a:stretch>
            <a:fillRect/>
          </a:stretch>
        </p:blipFill>
        <p:spPr bwMode="auto">
          <a:xfrm rot="16200000">
            <a:off x="5786975" y="-551"/>
            <a:ext cx="2500331" cy="3787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1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708302"/>
              </p:ext>
            </p:extLst>
          </p:nvPr>
        </p:nvGraphicFramePr>
        <p:xfrm>
          <a:off x="1142976" y="3505200"/>
          <a:ext cx="7239024" cy="2810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4818"/>
                <a:gridCol w="4954206"/>
              </a:tblGrid>
              <a:tr h="587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VARADHARAJAPURAM 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3574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87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FIRST FLOOR 740 Sq Ft with,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UDS of 419Sq 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87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2016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458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25.80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157</a:t>
            </a:r>
            <a:endParaRPr lang="en-US" b="1" dirty="0"/>
          </a:p>
        </p:txBody>
      </p:sp>
      <p:pic>
        <p:nvPicPr>
          <p:cNvPr id="2051" name="Picture 3" descr="C:\Users\5494856\Desktop\bharathy photos to zo\20180523_1729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785794"/>
            <a:ext cx="3286148" cy="2156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5494856\Desktop\bharathy photos to zo\20180523_1749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714356"/>
            <a:ext cx="3643338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6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063629"/>
              </p:ext>
            </p:extLst>
          </p:nvPr>
        </p:nvGraphicFramePr>
        <p:xfrm>
          <a:off x="1142976" y="3505200"/>
          <a:ext cx="7239024" cy="2810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4818"/>
                <a:gridCol w="4954206"/>
              </a:tblGrid>
              <a:tr h="587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NANDIVARAM, URAPPAKAM 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3574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87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FIRST FLOOR B BLOCK1317 Sq Ft with,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UDS of 816 Sq 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87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2012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458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57.70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158</a:t>
            </a:r>
            <a:endParaRPr lang="en-US" b="1" dirty="0"/>
          </a:p>
        </p:txBody>
      </p:sp>
      <p:pic>
        <p:nvPicPr>
          <p:cNvPr id="10" name="Picture 9" descr="C:\Users\5494856\Desktop\expo pic and valuation\kotturpuram\kotturpuram srividya rajesh.jpe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571480"/>
            <a:ext cx="3429024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C:\Users\5494856\Desktop\expo pic and valuation\kotturpuram\srividya mahesh kotturpuram door.jpe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642918"/>
            <a:ext cx="3714776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8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97837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23017"/>
            <a:ext cx="3200400" cy="457200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  <a:effectLst/>
              </a:rPr>
              <a:t>RESIDENTIAL  FLAT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395611"/>
              </p:ext>
            </p:extLst>
          </p:nvPr>
        </p:nvGraphicFramePr>
        <p:xfrm>
          <a:off x="1142976" y="3505200"/>
          <a:ext cx="7239024" cy="28321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4818"/>
                <a:gridCol w="4954206"/>
              </a:tblGrid>
              <a:tr h="587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Location of Property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ANAKAPUTHUIR CHENNAI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bg1"/>
                    </a:solidFill>
                  </a:tcPr>
                </a:tc>
              </a:tr>
              <a:tr h="35748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Total area of land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1250 Sq 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87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Constructed area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FIRST FLOOR 858 Sq Ft with,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UDS of 417 Sq ft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5878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Year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of construction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2018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6458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+mj-lt"/>
                        </a:rPr>
                        <a:t>Current </a:t>
                      </a:r>
                      <a:r>
                        <a:rPr lang="en-US" sz="2000" b="1" dirty="0">
                          <a:effectLst/>
                          <a:latin typeface="+mj-lt"/>
                        </a:rPr>
                        <a:t>market value</a:t>
                      </a:r>
                      <a:endParaRPr lang="en-US" sz="20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31.54 </a:t>
                      </a:r>
                      <a:r>
                        <a:rPr lang="en-US" sz="2000" b="1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lakhs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905000" cy="682363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95383" y="1583531"/>
            <a:ext cx="1449464" cy="5334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RESB - </a:t>
            </a:r>
            <a:r>
              <a:rPr lang="en-US" b="1" dirty="0" smtClean="0"/>
              <a:t>159</a:t>
            </a:r>
            <a:endParaRPr lang="en-US" b="1" dirty="0"/>
          </a:p>
        </p:txBody>
      </p:sp>
      <p:pic>
        <p:nvPicPr>
          <p:cNvPr id="14" name="Picture 13" descr="C:\Users\5494856\Desktop\expo photos\pallikaranai idias inc\idias inc pallikaranai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642918"/>
            <a:ext cx="350046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C:\Users\5494856\Desktop\expo photos\pallikaranai idias inc\idas inc pallikaranai.jpg"/>
          <p:cNvPicPr/>
          <p:nvPr/>
        </p:nvPicPr>
        <p:blipFill>
          <a:blip r:embed="rId5" cstate="print"/>
          <a:srcRect l="12618" r="635" b="7306"/>
          <a:stretch>
            <a:fillRect/>
          </a:stretch>
        </p:blipFill>
        <p:spPr bwMode="auto">
          <a:xfrm>
            <a:off x="5429256" y="714356"/>
            <a:ext cx="3429024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8" t="9087" r="25793" b="14286"/>
          <a:stretch/>
        </p:blipFill>
        <p:spPr>
          <a:xfrm>
            <a:off x="0" y="0"/>
            <a:ext cx="1499084" cy="133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2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1704</Words>
  <Application>Microsoft Office PowerPoint</Application>
  <PresentationFormat>On-screen Show (4:3)</PresentationFormat>
  <Paragraphs>658</Paragraphs>
  <Slides>50</Slides>
  <Notes>48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RESIDENTIAL  FLAT     </vt:lpstr>
      <vt:lpstr>RESIDENTIAL  FLAT     </vt:lpstr>
      <vt:lpstr> RESIDENTIAL LAND &amp; BUILDING </vt:lpstr>
      <vt:lpstr>RESIDENTIAL  FLAT     </vt:lpstr>
      <vt:lpstr>RESIDENTIAL  FLAT     </vt:lpstr>
      <vt:lpstr>RESIDENTIAL VACANT LAND    </vt:lpstr>
      <vt:lpstr>RESIDENTIAL  FLAT    </vt:lpstr>
      <vt:lpstr>RESIDENTIAL  FLAT    </vt:lpstr>
      <vt:lpstr>RESIDENTIAL  FLAT    </vt:lpstr>
      <vt:lpstr>RESIDENTIAL  FLAT    </vt:lpstr>
      <vt:lpstr>RESIDENTIAL  FLAT    </vt:lpstr>
      <vt:lpstr>RESIDENTIAL  FLAT    </vt:lpstr>
      <vt:lpstr>RESIDENTIAL  FLAT    </vt:lpstr>
      <vt:lpstr>RESIDENTIAL  BUILDING    </vt:lpstr>
      <vt:lpstr>RESIDENTIAL LAND AND BUILDING     </vt:lpstr>
      <vt:lpstr>RESIDENTIAL LAND AND BUILDING     </vt:lpstr>
      <vt:lpstr>Residential Land &amp; Building    </vt:lpstr>
      <vt:lpstr>Residential Land &amp; Building    </vt:lpstr>
      <vt:lpstr>RESIDENTIAL  BUILDING </vt:lpstr>
      <vt:lpstr>RESIDENTIAL  BUILDING </vt:lpstr>
      <vt:lpstr>RESIDENTIAL  BUILDING </vt:lpstr>
      <vt:lpstr>RESIDENTIAL  BUILDING </vt:lpstr>
      <vt:lpstr>RESIDENTIAL  BUILDING </vt:lpstr>
      <vt:lpstr>RESIDENTIAL  BUILDING </vt:lpstr>
      <vt:lpstr>RESIDENTIAL  BUILDING </vt:lpstr>
      <vt:lpstr>RESIDENTIAL  BUILDING </vt:lpstr>
      <vt:lpstr>RESIDENTIAL  BUILDING </vt:lpstr>
      <vt:lpstr>RESIDENTIAL  BUILDING </vt:lpstr>
      <vt:lpstr>RESIDENTIAL  BUILDING </vt:lpstr>
      <vt:lpstr>RESIDENTIAL  BUILDING </vt:lpstr>
      <vt:lpstr>RESIDENTIAL  BUILDING </vt:lpstr>
      <vt:lpstr>RESIDENTIAL  BUILDING </vt:lpstr>
      <vt:lpstr> RESIDENTIAL LAND  </vt:lpstr>
      <vt:lpstr>RESIDENTIAL  BUILDING    </vt:lpstr>
      <vt:lpstr>RESIDENTIAL  BUILDING    </vt:lpstr>
      <vt:lpstr>RESIDENTIAL  BUILDING    </vt:lpstr>
      <vt:lpstr>Commercial Land &amp; Building    v</vt:lpstr>
      <vt:lpstr>Residential Land &amp; Building   </vt:lpstr>
      <vt:lpstr>Residential Land &amp; Building   </vt:lpstr>
      <vt:lpstr>Residential Land &amp; Building   </vt:lpstr>
      <vt:lpstr>Residential Land &amp; Buildind   </vt:lpstr>
      <vt:lpstr>Residential Land &amp; Building    </vt:lpstr>
      <vt:lpstr>PowerPoint Presentation</vt:lpstr>
      <vt:lpstr>PowerPoint Presentation</vt:lpstr>
      <vt:lpstr>RESIDENTIAL LAND &amp; BUILDING    </vt:lpstr>
      <vt:lpstr>RESIDENTIAL LAND &amp; BUILDING    </vt:lpstr>
      <vt:lpstr>RESIDENTIAL  BUILDING    </vt:lpstr>
      <vt:lpstr>Residential Building    </vt:lpstr>
      <vt:lpstr>Residential Building    </vt:lpstr>
      <vt:lpstr>Residential Building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RESIDENTIAL  BUILDING</dc:title>
  <dc:creator>ASHWINI KUMAR</dc:creator>
  <cp:lastModifiedBy>Santhanakrishnan K</cp:lastModifiedBy>
  <cp:revision>3</cp:revision>
  <dcterms:created xsi:type="dcterms:W3CDTF">2006-08-16T00:00:00Z</dcterms:created>
  <dcterms:modified xsi:type="dcterms:W3CDTF">2018-08-23T08:54:53Z</dcterms:modified>
</cp:coreProperties>
</file>